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uce" charset="1" panose="00000500000000000000"/>
      <p:regular r:id="rId26"/>
    </p:embeddedFont>
    <p:embeddedFont>
      <p:font typeface="Raleway Medium" charset="1" panose="00000000000000000000"/>
      <p:regular r:id="rId27"/>
    </p:embeddedFont>
    <p:embeddedFont>
      <p:font typeface="Open Sauce Medium" charset="1" panose="00000600000000000000"/>
      <p:regular r:id="rId28"/>
    </p:embeddedFont>
    <p:embeddedFont>
      <p:font typeface="Raleway Bold" charset="1" panose="00000000000000000000"/>
      <p:regular r:id="rId29"/>
    </p:embeddedFont>
    <p:embeddedFont>
      <p:font typeface="Raleway Semi-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05240" y="6172200"/>
            <a:ext cx="5388429" cy="4114800"/>
          </a:xfrm>
          <a:custGeom>
            <a:avLst/>
            <a:gdLst/>
            <a:ahLst/>
            <a:cxnLst/>
            <a:rect r="r" b="b" t="t" l="l"/>
            <a:pathLst>
              <a:path h="4114800" w="5388429">
                <a:moveTo>
                  <a:pt x="0" y="0"/>
                </a:moveTo>
                <a:lnTo>
                  <a:pt x="5388428" y="0"/>
                </a:lnTo>
                <a:lnTo>
                  <a:pt x="53884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19200" y="1582429"/>
            <a:ext cx="8380612" cy="3344848"/>
          </a:xfrm>
          <a:prstGeom prst="rect">
            <a:avLst/>
          </a:prstGeom>
        </p:spPr>
        <p:txBody>
          <a:bodyPr anchor="t" rtlCol="false" tIns="0" lIns="0" bIns="0" rIns="0">
            <a:spAutoFit/>
          </a:bodyPr>
          <a:lstStyle/>
          <a:p>
            <a:pPr algn="l">
              <a:lnSpc>
                <a:spcPts val="8587"/>
              </a:lnSpc>
            </a:pPr>
            <a:r>
              <a:rPr lang="en-US" sz="9541" spc="-438">
                <a:solidFill>
                  <a:srgbClr val="00694C"/>
                </a:solidFill>
                <a:latin typeface="Open Sauce"/>
                <a:ea typeface="Open Sauce"/>
                <a:cs typeface="Open Sauce"/>
                <a:sym typeface="Open Sauce"/>
              </a:rPr>
              <a:t>Hotel</a:t>
            </a:r>
          </a:p>
          <a:p>
            <a:pPr algn="l">
              <a:lnSpc>
                <a:spcPts val="8587"/>
              </a:lnSpc>
            </a:pPr>
            <a:r>
              <a:rPr lang="en-US" sz="9541" spc="-438">
                <a:solidFill>
                  <a:srgbClr val="00694C"/>
                </a:solidFill>
                <a:latin typeface="Open Sauce"/>
                <a:ea typeface="Open Sauce"/>
                <a:cs typeface="Open Sauce"/>
                <a:sym typeface="Open Sauce"/>
              </a:rPr>
              <a:t>Reservation</a:t>
            </a:r>
          </a:p>
          <a:p>
            <a:pPr algn="l" marL="0" indent="0" lvl="1">
              <a:lnSpc>
                <a:spcPts val="8587"/>
              </a:lnSpc>
            </a:pPr>
            <a:r>
              <a:rPr lang="en-US" sz="9541" spc="-438">
                <a:solidFill>
                  <a:srgbClr val="00694C"/>
                </a:solidFill>
                <a:latin typeface="Open Sauce"/>
                <a:ea typeface="Open Sauce"/>
                <a:cs typeface="Open Sauce"/>
                <a:sym typeface="Open Sauce"/>
              </a:rPr>
              <a:t>Analysis</a:t>
            </a:r>
          </a:p>
        </p:txBody>
      </p:sp>
      <p:sp>
        <p:nvSpPr>
          <p:cNvPr name="TextBox 6" id="6"/>
          <p:cNvSpPr txBox="true"/>
          <p:nvPr/>
        </p:nvSpPr>
        <p:spPr>
          <a:xfrm rot="0">
            <a:off x="1219200" y="5397337"/>
            <a:ext cx="9179504" cy="381003"/>
          </a:xfrm>
          <a:prstGeom prst="rect">
            <a:avLst/>
          </a:prstGeom>
        </p:spPr>
        <p:txBody>
          <a:bodyPr anchor="t" rtlCol="false" tIns="0" lIns="0" bIns="0" rIns="0">
            <a:spAutoFit/>
          </a:bodyPr>
          <a:lstStyle/>
          <a:p>
            <a:pPr algn="l" marL="0" indent="0" lvl="1">
              <a:lnSpc>
                <a:spcPts val="2700"/>
              </a:lnSpc>
            </a:pPr>
            <a:r>
              <a:rPr lang="en-US" b="true" sz="3000" spc="-138">
                <a:solidFill>
                  <a:srgbClr val="00694C"/>
                </a:solidFill>
                <a:latin typeface="Raleway Medium"/>
                <a:ea typeface="Raleway Medium"/>
                <a:cs typeface="Raleway Medium"/>
                <a:sym typeface="Raleway Medium"/>
              </a:rPr>
              <a:t>By Ahmed Rabie, Ali Ahmed, Aya Mahmoud, and Nayira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7689972" y="581946"/>
            <a:ext cx="9957902" cy="9123108"/>
          </a:xfrm>
          <a:custGeom>
            <a:avLst/>
            <a:gdLst/>
            <a:ahLst/>
            <a:cxnLst/>
            <a:rect r="r" b="b" t="t" l="l"/>
            <a:pathLst>
              <a:path h="9123108" w="9957902">
                <a:moveTo>
                  <a:pt x="0" y="0"/>
                </a:moveTo>
                <a:lnTo>
                  <a:pt x="9957902" y="0"/>
                </a:lnTo>
                <a:lnTo>
                  <a:pt x="9957902" y="9123108"/>
                </a:lnTo>
                <a:lnTo>
                  <a:pt x="0" y="9123108"/>
                </a:lnTo>
                <a:lnTo>
                  <a:pt x="0" y="0"/>
                </a:lnTo>
                <a:close/>
              </a:path>
            </a:pathLst>
          </a:custGeom>
          <a:blipFill>
            <a:blip r:embed="rId2"/>
            <a:stretch>
              <a:fillRect l="-86571" t="-33978" r="-81661" b="-30708"/>
            </a:stretch>
          </a:blipFill>
        </p:spPr>
      </p:sp>
      <p:sp>
        <p:nvSpPr>
          <p:cNvPr name="TextBox 3" id="3"/>
          <p:cNvSpPr txBox="true"/>
          <p:nvPr/>
        </p:nvSpPr>
        <p:spPr>
          <a:xfrm rot="0">
            <a:off x="454810" y="836873"/>
            <a:ext cx="4381183" cy="33943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Conclusions,cont</a:t>
            </a:r>
          </a:p>
        </p:txBody>
      </p:sp>
      <p:sp>
        <p:nvSpPr>
          <p:cNvPr name="TextBox 4" id="4"/>
          <p:cNvSpPr txBox="true"/>
          <p:nvPr/>
        </p:nvSpPr>
        <p:spPr>
          <a:xfrm rot="0">
            <a:off x="454810" y="4618291"/>
            <a:ext cx="5527108" cy="2159635"/>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00694C"/>
                </a:solidFill>
                <a:latin typeface="Raleway Semi-Bold"/>
                <a:ea typeface="Raleway Semi-Bold"/>
                <a:cs typeface="Raleway Semi-Bold"/>
                <a:sym typeface="Raleway Semi-Bold"/>
              </a:rPr>
              <a:t>Creating histograms for all features to display the values corresponding to each count.</a:t>
            </a:r>
          </a:p>
          <a:p>
            <a:pPr algn="l">
              <a:lnSpc>
                <a:spcPts val="433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3428872" y="6882454"/>
            <a:ext cx="3323688" cy="3404546"/>
          </a:xfrm>
          <a:custGeom>
            <a:avLst/>
            <a:gdLst/>
            <a:ahLst/>
            <a:cxnLst/>
            <a:rect r="r" b="b" t="t" l="l"/>
            <a:pathLst>
              <a:path h="3404546" w="3323688">
                <a:moveTo>
                  <a:pt x="0" y="0"/>
                </a:moveTo>
                <a:lnTo>
                  <a:pt x="3323688" y="0"/>
                </a:lnTo>
                <a:lnTo>
                  <a:pt x="3323688" y="3404546"/>
                </a:lnTo>
                <a:lnTo>
                  <a:pt x="0" y="3404546"/>
                </a:lnTo>
                <a:lnTo>
                  <a:pt x="0" y="0"/>
                </a:lnTo>
                <a:close/>
              </a:path>
            </a:pathLst>
          </a:custGeom>
          <a:blipFill>
            <a:blip r:embed="rId2"/>
            <a:stretch>
              <a:fillRect l="0" t="0" r="0" b="0"/>
            </a:stretch>
          </a:blipFill>
        </p:spPr>
      </p:sp>
      <p:sp>
        <p:nvSpPr>
          <p:cNvPr name="TextBox 3" id="3"/>
          <p:cNvSpPr txBox="true"/>
          <p:nvPr/>
        </p:nvSpPr>
        <p:spPr>
          <a:xfrm rot="0">
            <a:off x="774745" y="1738872"/>
            <a:ext cx="16484555" cy="5417185"/>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00694C"/>
                </a:solidFill>
                <a:latin typeface="Raleway Semi-Bold"/>
                <a:ea typeface="Raleway Semi-Bold"/>
                <a:cs typeface="Raleway Semi-Bold"/>
                <a:sym typeface="Raleway Semi-Bold"/>
              </a:rPr>
              <a:t>Generating histograms for all features to illustrate the values associated with each count.</a:t>
            </a:r>
          </a:p>
          <a:p>
            <a:pPr algn="l" marL="0" indent="0" lvl="0">
              <a:lnSpc>
                <a:spcPts val="4339"/>
              </a:lnSpc>
              <a:spcBef>
                <a:spcPct val="0"/>
              </a:spcBef>
            </a:pPr>
            <a:r>
              <a:rPr lang="en-US" b="true" sz="3099">
                <a:solidFill>
                  <a:srgbClr val="00694C"/>
                </a:solidFill>
                <a:latin typeface="Raleway Semi-Bold"/>
                <a:ea typeface="Raleway Semi-Bold"/>
                <a:cs typeface="Raleway Semi-Bold"/>
                <a:sym typeface="Raleway Semi-Bold"/>
              </a:rPr>
              <a:t>This analysis helped us assess the range of values for each feature, leading us to conclude that customers without parking facilities outnumber those with parking. If we increase the number of parking spots, we could potentially reduce the cancellation rate.</a:t>
            </a:r>
          </a:p>
          <a:p>
            <a:pPr algn="l" marL="0" indent="0" lvl="0">
              <a:lnSpc>
                <a:spcPts val="4339"/>
              </a:lnSpc>
              <a:spcBef>
                <a:spcPct val="0"/>
              </a:spcBef>
            </a:pPr>
            <a:r>
              <a:rPr lang="en-US" b="true" sz="3099">
                <a:solidFill>
                  <a:srgbClr val="00694C"/>
                </a:solidFill>
                <a:latin typeface="Raleway Semi-Bold"/>
                <a:ea typeface="Raleway Semi-Bold"/>
                <a:cs typeface="Raleway Semi-Bold"/>
                <a:sym typeface="Raleway Semi-Bold"/>
              </a:rPr>
              <a:t>Additionally, we see that the online segment brings in more customers than any other category.</a:t>
            </a:r>
          </a:p>
          <a:p>
            <a:pPr algn="l" marL="0" indent="0" lvl="0">
              <a:lnSpc>
                <a:spcPts val="4339"/>
              </a:lnSpc>
              <a:spcBef>
                <a:spcPct val="0"/>
              </a:spcBef>
            </a:pPr>
            <a:r>
              <a:rPr lang="en-US" b="true" sz="3099">
                <a:solidFill>
                  <a:srgbClr val="00694C"/>
                </a:solidFill>
                <a:latin typeface="Raleway Semi-Bold"/>
                <a:ea typeface="Raleway Semi-Bold"/>
                <a:cs typeface="Raleway Semi-Bold"/>
                <a:sym typeface="Raleway Semi-Bold"/>
              </a:rPr>
              <a:t>Meal Type 1 and Room Type 1 are the most frequently booked options—could this be due to their affordability, or are they simply the better choices?</a:t>
            </a:r>
          </a:p>
          <a:p>
            <a:pPr algn="l">
              <a:lnSpc>
                <a:spcPts val="4339"/>
              </a:lnSpc>
              <a:spcBef>
                <a:spcPct val="0"/>
              </a:spcBef>
            </a:pPr>
            <a:r>
              <a:rPr lang="en-US" b="true" sz="3099">
                <a:solidFill>
                  <a:srgbClr val="00694C"/>
                </a:solidFill>
                <a:latin typeface="Raleway Semi-Bold"/>
                <a:ea typeface="Raleway Semi-Bold"/>
                <a:cs typeface="Raleway Semi-Bold"/>
                <a:sym typeface="Raleway Semi-Bold"/>
              </a:rPr>
              <a:t>Let's explore this further.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7419595" y="380357"/>
            <a:ext cx="10359932" cy="9064941"/>
          </a:xfrm>
          <a:custGeom>
            <a:avLst/>
            <a:gdLst/>
            <a:ahLst/>
            <a:cxnLst/>
            <a:rect r="r" b="b" t="t" l="l"/>
            <a:pathLst>
              <a:path h="9064941" w="10359932">
                <a:moveTo>
                  <a:pt x="0" y="0"/>
                </a:moveTo>
                <a:lnTo>
                  <a:pt x="10359932" y="0"/>
                </a:lnTo>
                <a:lnTo>
                  <a:pt x="10359932" y="9064941"/>
                </a:lnTo>
                <a:lnTo>
                  <a:pt x="0" y="9064941"/>
                </a:lnTo>
                <a:lnTo>
                  <a:pt x="0" y="0"/>
                </a:lnTo>
                <a:close/>
              </a:path>
            </a:pathLst>
          </a:custGeom>
          <a:blipFill>
            <a:blip r:embed="rId2"/>
            <a:stretch>
              <a:fillRect l="-64733" t="-37847" r="-115233" b="-42131"/>
            </a:stretch>
          </a:blipFill>
        </p:spPr>
      </p:sp>
      <p:sp>
        <p:nvSpPr>
          <p:cNvPr name="TextBox 3" id="3"/>
          <p:cNvSpPr txBox="true"/>
          <p:nvPr/>
        </p:nvSpPr>
        <p:spPr>
          <a:xfrm rot="0">
            <a:off x="935480" y="2134503"/>
            <a:ext cx="6484115" cy="20608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a:t>
            </a:r>
          </a:p>
        </p:txBody>
      </p:sp>
      <p:sp>
        <p:nvSpPr>
          <p:cNvPr name="TextBox 4" id="4"/>
          <p:cNvSpPr txBox="true"/>
          <p:nvPr/>
        </p:nvSpPr>
        <p:spPr>
          <a:xfrm rot="0">
            <a:off x="1028700" y="4528165"/>
            <a:ext cx="5527108" cy="2702560"/>
          </a:xfrm>
          <a:prstGeom prst="rect">
            <a:avLst/>
          </a:prstGeom>
        </p:spPr>
        <p:txBody>
          <a:bodyPr anchor="t" rtlCol="false" tIns="0" lIns="0" bIns="0" rIns="0">
            <a:spAutoFit/>
          </a:bodyPr>
          <a:lstStyle/>
          <a:p>
            <a:pPr algn="l">
              <a:lnSpc>
                <a:spcPts val="4339"/>
              </a:lnSpc>
              <a:spcBef>
                <a:spcPct val="0"/>
              </a:spcBef>
            </a:pPr>
            <a:r>
              <a:rPr lang="en-US" b="true" sz="3099">
                <a:solidFill>
                  <a:srgbClr val="00694C"/>
                </a:solidFill>
                <a:latin typeface="Raleway Semi-Bold"/>
                <a:ea typeface="Raleway Semi-Bold"/>
                <a:cs typeface="Raleway Semi-Bold"/>
                <a:sym typeface="Raleway Semi-Bold"/>
              </a:rPr>
              <a:t>We analyzed the months from the reservation dates to determine which month has the highest reservation rate and which does not.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6488296" y="674948"/>
            <a:ext cx="10999891" cy="9032021"/>
          </a:xfrm>
          <a:custGeom>
            <a:avLst/>
            <a:gdLst/>
            <a:ahLst/>
            <a:cxnLst/>
            <a:rect r="r" b="b" t="t" l="l"/>
            <a:pathLst>
              <a:path h="9032021" w="10999891">
                <a:moveTo>
                  <a:pt x="0" y="0"/>
                </a:moveTo>
                <a:lnTo>
                  <a:pt x="10999891" y="0"/>
                </a:lnTo>
                <a:lnTo>
                  <a:pt x="10999891" y="9032021"/>
                </a:lnTo>
                <a:lnTo>
                  <a:pt x="0" y="9032021"/>
                </a:lnTo>
                <a:lnTo>
                  <a:pt x="0" y="0"/>
                </a:lnTo>
                <a:close/>
              </a:path>
            </a:pathLst>
          </a:custGeom>
          <a:blipFill>
            <a:blip r:embed="rId2"/>
            <a:stretch>
              <a:fillRect l="-48887" t="-25691" r="-56593" b="-15074"/>
            </a:stretch>
          </a:blipFill>
        </p:spPr>
      </p:sp>
      <p:sp>
        <p:nvSpPr>
          <p:cNvPr name="TextBox 3" id="3"/>
          <p:cNvSpPr txBox="true"/>
          <p:nvPr/>
        </p:nvSpPr>
        <p:spPr>
          <a:xfrm rot="0">
            <a:off x="454810" y="836873"/>
            <a:ext cx="4381183" cy="33943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Conclusions,cont</a:t>
            </a:r>
          </a:p>
        </p:txBody>
      </p:sp>
      <p:sp>
        <p:nvSpPr>
          <p:cNvPr name="TextBox 4" id="4"/>
          <p:cNvSpPr txBox="true"/>
          <p:nvPr/>
        </p:nvSpPr>
        <p:spPr>
          <a:xfrm rot="0">
            <a:off x="454810" y="4618291"/>
            <a:ext cx="5527108" cy="3245485"/>
          </a:xfrm>
          <a:prstGeom prst="rect">
            <a:avLst/>
          </a:prstGeom>
        </p:spPr>
        <p:txBody>
          <a:bodyPr anchor="t" rtlCol="false" tIns="0" lIns="0" bIns="0" rIns="0">
            <a:spAutoFit/>
          </a:bodyPr>
          <a:lstStyle/>
          <a:p>
            <a:pPr algn="l">
              <a:lnSpc>
                <a:spcPts val="4339"/>
              </a:lnSpc>
              <a:spcBef>
                <a:spcPct val="0"/>
              </a:spcBef>
            </a:pPr>
            <a:r>
              <a:rPr lang="en-US" b="true" sz="3099">
                <a:solidFill>
                  <a:srgbClr val="00694C"/>
                </a:solidFill>
                <a:latin typeface="Raleway Semi-Bold"/>
                <a:ea typeface="Raleway Semi-Bold"/>
                <a:cs typeface="Raleway Semi-Bold"/>
                <a:sym typeface="Raleway Semi-Bold"/>
              </a:rPr>
              <a:t>As you can see, October shows the highest numbers, whereas January has the lowest. However, does this trend impact cancellation rates?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454810" y="836873"/>
            <a:ext cx="4381183" cy="33943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Conclusions,cont</a:t>
            </a:r>
          </a:p>
        </p:txBody>
      </p:sp>
      <p:sp>
        <p:nvSpPr>
          <p:cNvPr name="TextBox 3" id="3"/>
          <p:cNvSpPr txBox="true"/>
          <p:nvPr/>
        </p:nvSpPr>
        <p:spPr>
          <a:xfrm rot="0">
            <a:off x="454810" y="4618291"/>
            <a:ext cx="5527108" cy="2159635"/>
          </a:xfrm>
          <a:prstGeom prst="rect">
            <a:avLst/>
          </a:prstGeom>
        </p:spPr>
        <p:txBody>
          <a:bodyPr anchor="t" rtlCol="false" tIns="0" lIns="0" bIns="0" rIns="0">
            <a:spAutoFit/>
          </a:bodyPr>
          <a:lstStyle/>
          <a:p>
            <a:pPr algn="l">
              <a:lnSpc>
                <a:spcPts val="4339"/>
              </a:lnSpc>
              <a:spcBef>
                <a:spcPct val="0"/>
              </a:spcBef>
            </a:pPr>
            <a:r>
              <a:rPr lang="en-US" b="true" sz="3099">
                <a:solidFill>
                  <a:srgbClr val="00694C"/>
                </a:solidFill>
                <a:latin typeface="Raleway Semi-Bold"/>
                <a:ea typeface="Raleway Semi-Bold"/>
                <a:cs typeface="Raleway Semi-Bold"/>
                <a:sym typeface="Raleway Semi-Bold"/>
              </a:rPr>
              <a:t>Here is a pie chart illustrating the percentages of canceled versus non-canceled booking statuses.</a:t>
            </a:r>
          </a:p>
        </p:txBody>
      </p:sp>
      <p:sp>
        <p:nvSpPr>
          <p:cNvPr name="Freeform 4" id="4"/>
          <p:cNvSpPr/>
          <p:nvPr/>
        </p:nvSpPr>
        <p:spPr>
          <a:xfrm flipH="false" flipV="false" rot="0">
            <a:off x="6428212" y="489682"/>
            <a:ext cx="13267024" cy="9269536"/>
          </a:xfrm>
          <a:custGeom>
            <a:avLst/>
            <a:gdLst/>
            <a:ahLst/>
            <a:cxnLst/>
            <a:rect r="r" b="b" t="t" l="l"/>
            <a:pathLst>
              <a:path h="9269536" w="13267024">
                <a:moveTo>
                  <a:pt x="0" y="0"/>
                </a:moveTo>
                <a:lnTo>
                  <a:pt x="13267024" y="0"/>
                </a:lnTo>
                <a:lnTo>
                  <a:pt x="13267024" y="9269536"/>
                </a:lnTo>
                <a:lnTo>
                  <a:pt x="0" y="9269536"/>
                </a:lnTo>
                <a:lnTo>
                  <a:pt x="0" y="0"/>
                </a:lnTo>
                <a:close/>
              </a:path>
            </a:pathLst>
          </a:custGeom>
          <a:blipFill>
            <a:blip r:embed="rId2"/>
            <a:stretch>
              <a:fillRect l="-46538" t="-14366" r="-49071" b="-4311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7551780" y="591104"/>
            <a:ext cx="11045158" cy="9104793"/>
          </a:xfrm>
          <a:custGeom>
            <a:avLst/>
            <a:gdLst/>
            <a:ahLst/>
            <a:cxnLst/>
            <a:rect r="r" b="b" t="t" l="l"/>
            <a:pathLst>
              <a:path h="9104793" w="11045158">
                <a:moveTo>
                  <a:pt x="0" y="0"/>
                </a:moveTo>
                <a:lnTo>
                  <a:pt x="11045158" y="0"/>
                </a:lnTo>
                <a:lnTo>
                  <a:pt x="11045158" y="9104792"/>
                </a:lnTo>
                <a:lnTo>
                  <a:pt x="0" y="9104792"/>
                </a:lnTo>
                <a:lnTo>
                  <a:pt x="0" y="0"/>
                </a:lnTo>
                <a:close/>
              </a:path>
            </a:pathLst>
          </a:custGeom>
          <a:blipFill>
            <a:blip r:embed="rId2"/>
            <a:stretch>
              <a:fillRect l="-72685" t="-43432" r="-129982" b="-63101"/>
            </a:stretch>
          </a:blipFill>
        </p:spPr>
      </p:sp>
      <p:sp>
        <p:nvSpPr>
          <p:cNvPr name="TextBox 3" id="3"/>
          <p:cNvSpPr txBox="true"/>
          <p:nvPr/>
        </p:nvSpPr>
        <p:spPr>
          <a:xfrm rot="0">
            <a:off x="454810" y="836873"/>
            <a:ext cx="4381183" cy="33943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Conclusions,cont</a:t>
            </a:r>
          </a:p>
        </p:txBody>
      </p:sp>
      <p:sp>
        <p:nvSpPr>
          <p:cNvPr name="TextBox 4" id="4"/>
          <p:cNvSpPr txBox="true"/>
          <p:nvPr/>
        </p:nvSpPr>
        <p:spPr>
          <a:xfrm rot="0">
            <a:off x="454810" y="4618291"/>
            <a:ext cx="5527108" cy="3245485"/>
          </a:xfrm>
          <a:prstGeom prst="rect">
            <a:avLst/>
          </a:prstGeom>
        </p:spPr>
        <p:txBody>
          <a:bodyPr anchor="t" rtlCol="false" tIns="0" lIns="0" bIns="0" rIns="0">
            <a:spAutoFit/>
          </a:bodyPr>
          <a:lstStyle/>
          <a:p>
            <a:pPr algn="l">
              <a:lnSpc>
                <a:spcPts val="4339"/>
              </a:lnSpc>
              <a:spcBef>
                <a:spcPct val="0"/>
              </a:spcBef>
            </a:pPr>
            <a:r>
              <a:rPr lang="en-US" b="true" sz="3099">
                <a:solidFill>
                  <a:srgbClr val="00694C"/>
                </a:solidFill>
                <a:latin typeface="Raleway Semi-Bold"/>
                <a:ea typeface="Raleway Semi-Bold"/>
                <a:cs typeface="Raleway Semi-Bold"/>
                <a:sym typeface="Raleway Semi-Bold"/>
              </a:rPr>
              <a:t>This box plot illustrates whether lead time impacts the cancellation percentage. As you can see, a longer lead time corresponds to a higher cancellation rate.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5797333" y="1464724"/>
            <a:ext cx="14399782" cy="7357553"/>
          </a:xfrm>
          <a:custGeom>
            <a:avLst/>
            <a:gdLst/>
            <a:ahLst/>
            <a:cxnLst/>
            <a:rect r="r" b="b" t="t" l="l"/>
            <a:pathLst>
              <a:path h="7357553" w="14399782">
                <a:moveTo>
                  <a:pt x="0" y="0"/>
                </a:moveTo>
                <a:lnTo>
                  <a:pt x="14399782" y="0"/>
                </a:lnTo>
                <a:lnTo>
                  <a:pt x="14399782" y="7357552"/>
                </a:lnTo>
                <a:lnTo>
                  <a:pt x="0" y="7357552"/>
                </a:lnTo>
                <a:lnTo>
                  <a:pt x="0" y="0"/>
                </a:lnTo>
                <a:close/>
              </a:path>
            </a:pathLst>
          </a:custGeom>
          <a:blipFill>
            <a:blip r:embed="rId2"/>
            <a:stretch>
              <a:fillRect l="-39260" t="-47133" r="-24224" b="-32845"/>
            </a:stretch>
          </a:blipFill>
        </p:spPr>
      </p:sp>
      <p:sp>
        <p:nvSpPr>
          <p:cNvPr name="TextBox 3" id="3"/>
          <p:cNvSpPr txBox="true"/>
          <p:nvPr/>
        </p:nvSpPr>
        <p:spPr>
          <a:xfrm rot="0">
            <a:off x="454810" y="836873"/>
            <a:ext cx="4381183" cy="33943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Conclusions,cont</a:t>
            </a:r>
          </a:p>
        </p:txBody>
      </p:sp>
      <p:sp>
        <p:nvSpPr>
          <p:cNvPr name="TextBox 4" id="4"/>
          <p:cNvSpPr txBox="true"/>
          <p:nvPr/>
        </p:nvSpPr>
        <p:spPr>
          <a:xfrm rot="0">
            <a:off x="454810" y="4618291"/>
            <a:ext cx="5527108" cy="3788410"/>
          </a:xfrm>
          <a:prstGeom prst="rect">
            <a:avLst/>
          </a:prstGeom>
        </p:spPr>
        <p:txBody>
          <a:bodyPr anchor="t" rtlCol="false" tIns="0" lIns="0" bIns="0" rIns="0">
            <a:spAutoFit/>
          </a:bodyPr>
          <a:lstStyle/>
          <a:p>
            <a:pPr algn="l" marL="0" indent="0" lvl="0">
              <a:lnSpc>
                <a:spcPts val="4339"/>
              </a:lnSpc>
              <a:spcBef>
                <a:spcPct val="0"/>
              </a:spcBef>
            </a:pPr>
            <a:r>
              <a:rPr lang="en-US" b="true" sz="3099">
                <a:solidFill>
                  <a:srgbClr val="00694C"/>
                </a:solidFill>
                <a:latin typeface="Raleway Semi-Bold"/>
                <a:ea typeface="Raleway Semi-Bold"/>
                <a:cs typeface="Raleway Semi-Bold"/>
                <a:sym typeface="Raleway Semi-Bold"/>
              </a:rPr>
              <a:t>This cat plot illustrates whether special requests impacts the cancellation percentage. </a:t>
            </a:r>
          </a:p>
          <a:p>
            <a:pPr algn="l">
              <a:lnSpc>
                <a:spcPts val="4339"/>
              </a:lnSpc>
              <a:spcBef>
                <a:spcPct val="0"/>
              </a:spcBef>
            </a:pPr>
            <a:r>
              <a:rPr lang="en-US" b="true" sz="3099">
                <a:solidFill>
                  <a:srgbClr val="00694C"/>
                </a:solidFill>
                <a:latin typeface="Raleway Semi-Bold"/>
                <a:ea typeface="Raleway Semi-Bold"/>
                <a:cs typeface="Raleway Semi-Bold"/>
                <a:sym typeface="Raleway Semi-Bold"/>
              </a:rPr>
              <a:t>As you can see, if the user have more then 2 special requests he will not cancel.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6243580" y="-57150"/>
            <a:ext cx="12256851" cy="10287000"/>
          </a:xfrm>
          <a:custGeom>
            <a:avLst/>
            <a:gdLst/>
            <a:ahLst/>
            <a:cxnLst/>
            <a:rect r="r" b="b" t="t" l="l"/>
            <a:pathLst>
              <a:path h="10287000" w="12256851">
                <a:moveTo>
                  <a:pt x="0" y="0"/>
                </a:moveTo>
                <a:lnTo>
                  <a:pt x="12256851" y="0"/>
                </a:lnTo>
                <a:lnTo>
                  <a:pt x="12256851" y="10287000"/>
                </a:lnTo>
                <a:lnTo>
                  <a:pt x="0" y="10287000"/>
                </a:lnTo>
                <a:lnTo>
                  <a:pt x="0" y="0"/>
                </a:lnTo>
                <a:close/>
              </a:path>
            </a:pathLst>
          </a:custGeom>
          <a:blipFill>
            <a:blip r:embed="rId2"/>
            <a:stretch>
              <a:fillRect l="-85119" t="-54326" r="-81517" b="-24376"/>
            </a:stretch>
          </a:blipFill>
        </p:spPr>
      </p:sp>
      <p:sp>
        <p:nvSpPr>
          <p:cNvPr name="TextBox 3" id="3"/>
          <p:cNvSpPr txBox="true"/>
          <p:nvPr/>
        </p:nvSpPr>
        <p:spPr>
          <a:xfrm rot="0">
            <a:off x="454810" y="836873"/>
            <a:ext cx="4381183" cy="3394398"/>
          </a:xfrm>
          <a:prstGeom prst="rect">
            <a:avLst/>
          </a:prstGeom>
        </p:spPr>
        <p:txBody>
          <a:bodyPr anchor="t" rtlCol="false" tIns="0" lIns="0" bIns="0" rIns="0">
            <a:spAutoFit/>
          </a:bodyPr>
          <a:lstStyle/>
          <a:p>
            <a:pPr algn="l" marL="0" indent="0" lvl="1">
              <a:lnSpc>
                <a:spcPts val="5257"/>
              </a:lnSpc>
            </a:pPr>
            <a:r>
              <a:rPr lang="en-US" b="true" sz="5841" spc="-268">
                <a:solidFill>
                  <a:srgbClr val="00694C"/>
                </a:solidFill>
                <a:latin typeface="Open Sauce Medium"/>
                <a:ea typeface="Open Sauce Medium"/>
                <a:cs typeface="Open Sauce Medium"/>
                <a:sym typeface="Open Sauce Medium"/>
              </a:rPr>
              <a:t>Data Visualization and Drawing Conclusions,cont</a:t>
            </a:r>
          </a:p>
        </p:txBody>
      </p:sp>
      <p:sp>
        <p:nvSpPr>
          <p:cNvPr name="TextBox 4" id="4"/>
          <p:cNvSpPr txBox="true"/>
          <p:nvPr/>
        </p:nvSpPr>
        <p:spPr>
          <a:xfrm rot="0">
            <a:off x="454810" y="4618291"/>
            <a:ext cx="5527108" cy="4874260"/>
          </a:xfrm>
          <a:prstGeom prst="rect">
            <a:avLst/>
          </a:prstGeom>
        </p:spPr>
        <p:txBody>
          <a:bodyPr anchor="t" rtlCol="false" tIns="0" lIns="0" bIns="0" rIns="0">
            <a:spAutoFit/>
          </a:bodyPr>
          <a:lstStyle/>
          <a:p>
            <a:pPr algn="l">
              <a:lnSpc>
                <a:spcPts val="4339"/>
              </a:lnSpc>
              <a:spcBef>
                <a:spcPct val="0"/>
              </a:spcBef>
            </a:pPr>
            <a:r>
              <a:rPr lang="en-US" b="true" sz="3099">
                <a:solidFill>
                  <a:srgbClr val="00694C"/>
                </a:solidFill>
                <a:latin typeface="Raleway Semi-Bold"/>
                <a:ea typeface="Raleway Semi-Bold"/>
                <a:cs typeface="Raleway Semi-Bold"/>
                <a:sym typeface="Raleway Semi-Bold"/>
              </a:rPr>
              <a:t>Here is a count plot that categorizes each feature according to booking status, helping us identify the factors that contribute to cancellations. We reached numerous conclusions from this analysis, which we then excluded.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1219200" y="1304925"/>
            <a:ext cx="79248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30405"/>
                </a:solidFill>
                <a:latin typeface="Raleway Medium"/>
                <a:ea typeface="Raleway Medium"/>
                <a:cs typeface="Raleway Medium"/>
                <a:sym typeface="Raleway Medium"/>
              </a:rPr>
              <a:t>Conclusions</a:t>
            </a:r>
          </a:p>
        </p:txBody>
      </p:sp>
      <p:sp>
        <p:nvSpPr>
          <p:cNvPr name="TextBox 3" id="3"/>
          <p:cNvSpPr txBox="true"/>
          <p:nvPr/>
        </p:nvSpPr>
        <p:spPr>
          <a:xfrm rot="0">
            <a:off x="1429493" y="2771928"/>
            <a:ext cx="12620172" cy="6056377"/>
          </a:xfrm>
          <a:prstGeom prst="rect">
            <a:avLst/>
          </a:prstGeom>
        </p:spPr>
        <p:txBody>
          <a:bodyPr anchor="t" rtlCol="false" tIns="0" lIns="0" bIns="0" rIns="0">
            <a:spAutoFit/>
          </a:bodyPr>
          <a:lstStyle/>
          <a:p>
            <a:pPr algn="l">
              <a:lnSpc>
                <a:spcPts val="4871"/>
              </a:lnSpc>
            </a:pPr>
            <a:r>
              <a:rPr lang="en-US" sz="2799" b="true">
                <a:solidFill>
                  <a:srgbClr val="030405"/>
                </a:solidFill>
                <a:latin typeface="Raleway Semi-Bold"/>
                <a:ea typeface="Raleway Semi-Bold"/>
                <a:cs typeface="Raleway Semi-Bold"/>
                <a:sym typeface="Raleway Semi-Bold"/>
              </a:rPr>
              <a:t>If Special Request is More than 2, booking_status Will not be Canceled.</a:t>
            </a:r>
          </a:p>
          <a:p>
            <a:pPr algn="l">
              <a:lnSpc>
                <a:spcPts val="4871"/>
              </a:lnSpc>
            </a:pPr>
            <a:r>
              <a:rPr lang="en-US" sz="2799" b="true">
                <a:solidFill>
                  <a:srgbClr val="030405"/>
                </a:solidFill>
                <a:latin typeface="Raleway Semi-Bold"/>
                <a:ea typeface="Raleway Semi-Bold"/>
                <a:cs typeface="Raleway Semi-Bold"/>
                <a:sym typeface="Raleway Semi-Bold"/>
              </a:rPr>
              <a:t>Complementary and aviation Market Segment Never Cancel.</a:t>
            </a:r>
          </a:p>
          <a:p>
            <a:pPr algn="l">
              <a:lnSpc>
                <a:spcPts val="4871"/>
              </a:lnSpc>
            </a:pPr>
            <a:r>
              <a:rPr lang="en-US" sz="2799" b="true">
                <a:solidFill>
                  <a:srgbClr val="030405"/>
                </a:solidFill>
                <a:latin typeface="Raleway Semi-Bold"/>
                <a:ea typeface="Raleway Semi-Bold"/>
                <a:cs typeface="Raleway Semi-Bold"/>
                <a:sym typeface="Raleway Semi-Bold"/>
              </a:rPr>
              <a:t>Most of Cancel Booking is from High Number of Weekend Nights.</a:t>
            </a:r>
          </a:p>
          <a:p>
            <a:pPr algn="l">
              <a:lnSpc>
                <a:spcPts val="4871"/>
              </a:lnSpc>
            </a:pPr>
            <a:r>
              <a:rPr lang="en-US" sz="2799" b="true">
                <a:solidFill>
                  <a:srgbClr val="030405"/>
                </a:solidFill>
                <a:latin typeface="Raleway Semi-Bold"/>
                <a:ea typeface="Raleway Semi-Bold"/>
                <a:cs typeface="Raleway Semi-Bold"/>
                <a:sym typeface="Raleway Semi-Bold"/>
              </a:rPr>
              <a:t>Meal Plan has no Effect on Cancelation.</a:t>
            </a:r>
          </a:p>
          <a:p>
            <a:pPr algn="l">
              <a:lnSpc>
                <a:spcPts val="4871"/>
              </a:lnSpc>
            </a:pPr>
            <a:r>
              <a:rPr lang="en-US" sz="2799" b="true">
                <a:solidFill>
                  <a:srgbClr val="030405"/>
                </a:solidFill>
                <a:latin typeface="Raleway Semi-Bold"/>
                <a:ea typeface="Raleway Semi-Bold"/>
                <a:cs typeface="Raleway Semi-Bold"/>
                <a:sym typeface="Raleway Semi-Bold"/>
              </a:rPr>
              <a:t>IF there is parking space there is higher apportuniy for no cancellation.</a:t>
            </a:r>
          </a:p>
          <a:p>
            <a:pPr algn="l">
              <a:lnSpc>
                <a:spcPts val="4871"/>
              </a:lnSpc>
            </a:pPr>
            <a:r>
              <a:rPr lang="en-US" sz="2799" b="true">
                <a:solidFill>
                  <a:srgbClr val="030405"/>
                </a:solidFill>
                <a:latin typeface="Raleway Semi-Bold"/>
                <a:ea typeface="Raleway Semi-Bold"/>
                <a:cs typeface="Raleway Semi-Bold"/>
                <a:sym typeface="Raleway Semi-Bold"/>
              </a:rPr>
              <a:t>Higher lead_time Leads to Higher Cancelation Rate.</a:t>
            </a:r>
          </a:p>
          <a:p>
            <a:pPr algn="l">
              <a:lnSpc>
                <a:spcPts val="4871"/>
              </a:lnSpc>
            </a:pPr>
            <a:r>
              <a:rPr lang="en-US" sz="2799" b="true">
                <a:solidFill>
                  <a:srgbClr val="030405"/>
                </a:solidFill>
                <a:latin typeface="Raleway Semi-Bold"/>
                <a:ea typeface="Raleway Semi-Bold"/>
                <a:cs typeface="Raleway Semi-Bold"/>
                <a:sym typeface="Raleway Semi-Bold"/>
              </a:rPr>
              <a:t>Room type 5,7,3 never cancel.</a:t>
            </a:r>
          </a:p>
          <a:p>
            <a:pPr algn="l">
              <a:lnSpc>
                <a:spcPts val="4871"/>
              </a:lnSpc>
            </a:pPr>
            <a:r>
              <a:rPr lang="en-US" sz="2799" b="true">
                <a:solidFill>
                  <a:srgbClr val="030405"/>
                </a:solidFill>
                <a:latin typeface="Raleway Semi-Bold"/>
                <a:ea typeface="Raleway Semi-Bold"/>
                <a:cs typeface="Raleway Semi-Bold"/>
                <a:sym typeface="Raleway Semi-Bold"/>
              </a:rPr>
              <a:t>Reservation of the months 8,7,9 are highst reservaion and 1 is the lowest </a:t>
            </a:r>
          </a:p>
          <a:p>
            <a:pPr algn="l">
              <a:lnSpc>
                <a:spcPts val="4871"/>
              </a:lnSpc>
            </a:pPr>
            <a:r>
              <a:rPr lang="en-US" sz="2799" b="true">
                <a:solidFill>
                  <a:srgbClr val="030405"/>
                </a:solidFill>
                <a:latin typeface="Raleway Semi-Bold"/>
                <a:ea typeface="Raleway Semi-Bold"/>
                <a:cs typeface="Raleway Semi-Bold"/>
                <a:sym typeface="Raleway Semi-Bold"/>
              </a:rPr>
              <a:t>Month 8 have highst rate of cancellation and 1 is the lowest.</a:t>
            </a:r>
          </a:p>
          <a:p>
            <a:pPr algn="l">
              <a:lnSpc>
                <a:spcPts val="4871"/>
              </a:lnSpc>
            </a:pPr>
            <a:r>
              <a:rPr lang="en-US" sz="2799" b="true">
                <a:solidFill>
                  <a:srgbClr val="030405"/>
                </a:solidFill>
                <a:latin typeface="Raleway Semi-Bold"/>
                <a:ea typeface="Raleway Semi-Bold"/>
                <a:cs typeface="Raleway Semi-Bold"/>
                <a:sym typeface="Raleway Semi-Bold"/>
              </a:rPr>
              <a:t>Number of adults and number of children has no effect in cancellation.</a:t>
            </a:r>
          </a:p>
        </p:txBody>
      </p:sp>
      <p:sp>
        <p:nvSpPr>
          <p:cNvPr name="Freeform 4" id="4"/>
          <p:cNvSpPr/>
          <p:nvPr/>
        </p:nvSpPr>
        <p:spPr>
          <a:xfrm flipH="false" flipV="false" rot="0">
            <a:off x="13839372" y="5737955"/>
            <a:ext cx="4193392" cy="4549045"/>
          </a:xfrm>
          <a:custGeom>
            <a:avLst/>
            <a:gdLst/>
            <a:ahLst/>
            <a:cxnLst/>
            <a:rect r="r" b="b" t="t" l="l"/>
            <a:pathLst>
              <a:path h="4549045" w="4193392">
                <a:moveTo>
                  <a:pt x="0" y="0"/>
                </a:moveTo>
                <a:lnTo>
                  <a:pt x="4193392" y="0"/>
                </a:lnTo>
                <a:lnTo>
                  <a:pt x="4193392" y="4549045"/>
                </a:lnTo>
                <a:lnTo>
                  <a:pt x="0" y="4549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523875" y="3848492"/>
            <a:ext cx="15331011" cy="3574163"/>
          </a:xfrm>
          <a:prstGeom prst="rect">
            <a:avLst/>
          </a:prstGeom>
        </p:spPr>
        <p:txBody>
          <a:bodyPr anchor="t" rtlCol="false" tIns="0" lIns="0" bIns="0" rIns="0">
            <a:spAutoFit/>
          </a:bodyPr>
          <a:lstStyle/>
          <a:p>
            <a:pPr algn="l">
              <a:lnSpc>
                <a:spcPts val="5741"/>
              </a:lnSpc>
            </a:pPr>
            <a:r>
              <a:rPr lang="en-US" sz="3299" b="true">
                <a:solidFill>
                  <a:srgbClr val="030405"/>
                </a:solidFill>
                <a:latin typeface="Raleway Semi-Bold"/>
                <a:ea typeface="Raleway Semi-Bold"/>
                <a:cs typeface="Raleway Semi-Bold"/>
                <a:sym typeface="Raleway Semi-Bold"/>
              </a:rPr>
              <a:t>Focusing on the Complementary and Aviation Market Segment, we aim to understand online customers' challenges to lower cancellation rates.</a:t>
            </a:r>
          </a:p>
          <a:p>
            <a:pPr algn="l">
              <a:lnSpc>
                <a:spcPts val="5741"/>
              </a:lnSpc>
            </a:pPr>
            <a:r>
              <a:rPr lang="en-US" sz="3299" b="true">
                <a:solidFill>
                  <a:srgbClr val="030405"/>
                </a:solidFill>
                <a:latin typeface="Raleway Semi-Bold"/>
                <a:ea typeface="Raleway Semi-Bold"/>
                <a:cs typeface="Raleway Semi-Bold"/>
                <a:sym typeface="Raleway Semi-Bold"/>
              </a:rPr>
              <a:t>Increase the availability of parking spots </a:t>
            </a:r>
          </a:p>
          <a:p>
            <a:pPr algn="l">
              <a:lnSpc>
                <a:spcPts val="5741"/>
              </a:lnSpc>
            </a:pPr>
            <a:r>
              <a:rPr lang="en-US" sz="3299" b="true">
                <a:solidFill>
                  <a:srgbClr val="030405"/>
                </a:solidFill>
                <a:latin typeface="Raleway Semi-Bold"/>
                <a:ea typeface="Raleway Semi-Bold"/>
                <a:cs typeface="Raleway Semi-Bold"/>
                <a:sym typeface="Raleway Semi-Bold"/>
              </a:rPr>
              <a:t>Analyze lead time issues and work on reducing it </a:t>
            </a:r>
          </a:p>
          <a:p>
            <a:pPr algn="l">
              <a:lnSpc>
                <a:spcPts val="5741"/>
              </a:lnSpc>
            </a:pPr>
            <a:r>
              <a:rPr lang="en-US" sz="3299" b="true">
                <a:solidFill>
                  <a:srgbClr val="030405"/>
                </a:solidFill>
                <a:latin typeface="Raleway Semi-Bold"/>
                <a:ea typeface="Raleway Semi-Bold"/>
                <a:cs typeface="Raleway Semi-Bold"/>
                <a:sym typeface="Raleway Semi-Bold"/>
              </a:rPr>
              <a:t>Introduce additional room types: 5, 7, and 3.</a:t>
            </a:r>
          </a:p>
        </p:txBody>
      </p:sp>
      <p:sp>
        <p:nvSpPr>
          <p:cNvPr name="Freeform 3" id="3"/>
          <p:cNvSpPr/>
          <p:nvPr/>
        </p:nvSpPr>
        <p:spPr>
          <a:xfrm flipH="false" flipV="false" rot="0">
            <a:off x="11560556" y="6172200"/>
            <a:ext cx="6484642" cy="4114800"/>
          </a:xfrm>
          <a:custGeom>
            <a:avLst/>
            <a:gdLst/>
            <a:ahLst/>
            <a:cxnLst/>
            <a:rect r="r" b="b" t="t" l="l"/>
            <a:pathLst>
              <a:path h="4114800" w="6484642">
                <a:moveTo>
                  <a:pt x="0" y="0"/>
                </a:moveTo>
                <a:lnTo>
                  <a:pt x="6484642" y="0"/>
                </a:lnTo>
                <a:lnTo>
                  <a:pt x="6484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23875" y="2118177"/>
            <a:ext cx="8975250" cy="1249343"/>
          </a:xfrm>
          <a:prstGeom prst="rect">
            <a:avLst/>
          </a:prstGeom>
        </p:spPr>
        <p:txBody>
          <a:bodyPr anchor="t" rtlCol="false" tIns="0" lIns="0" bIns="0" rIns="0">
            <a:spAutoFit/>
          </a:bodyPr>
          <a:lstStyle/>
          <a:p>
            <a:pPr algn="l" marL="0" indent="0" lvl="1">
              <a:lnSpc>
                <a:spcPts val="9037"/>
              </a:lnSpc>
            </a:pPr>
            <a:r>
              <a:rPr lang="en-US" b="true" sz="10041" spc="-461">
                <a:solidFill>
                  <a:srgbClr val="030405"/>
                </a:solidFill>
                <a:latin typeface="Raleway Medium"/>
                <a:ea typeface="Raleway Medium"/>
                <a:cs typeface="Raleway Medium"/>
                <a:sym typeface="Raleway Medium"/>
              </a:rPr>
              <a:t>Improvements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100291" y="1314114"/>
            <a:ext cx="3962682" cy="4073785"/>
          </a:xfrm>
          <a:custGeom>
            <a:avLst/>
            <a:gdLst/>
            <a:ahLst/>
            <a:cxnLst/>
            <a:rect r="r" b="b" t="t" l="l"/>
            <a:pathLst>
              <a:path h="4073785" w="3962682">
                <a:moveTo>
                  <a:pt x="0" y="0"/>
                </a:moveTo>
                <a:lnTo>
                  <a:pt x="3962682" y="0"/>
                </a:lnTo>
                <a:lnTo>
                  <a:pt x="3962682" y="4073784"/>
                </a:lnTo>
                <a:lnTo>
                  <a:pt x="0" y="4073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19200" y="4666212"/>
            <a:ext cx="12615544" cy="5012093"/>
          </a:xfrm>
          <a:custGeom>
            <a:avLst/>
            <a:gdLst/>
            <a:ahLst/>
            <a:cxnLst/>
            <a:rect r="r" b="b" t="t" l="l"/>
            <a:pathLst>
              <a:path h="5012093" w="12615544">
                <a:moveTo>
                  <a:pt x="0" y="0"/>
                </a:moveTo>
                <a:lnTo>
                  <a:pt x="12615544" y="0"/>
                </a:lnTo>
                <a:lnTo>
                  <a:pt x="12615544" y="5012093"/>
                </a:lnTo>
                <a:lnTo>
                  <a:pt x="0" y="5012093"/>
                </a:lnTo>
                <a:lnTo>
                  <a:pt x="0" y="0"/>
                </a:lnTo>
                <a:close/>
              </a:path>
            </a:pathLst>
          </a:custGeom>
          <a:blipFill>
            <a:blip r:embed="rId4"/>
            <a:stretch>
              <a:fillRect l="0" t="0" r="-64032" b="-76308"/>
            </a:stretch>
          </a:blipFill>
        </p:spPr>
      </p:sp>
      <p:sp>
        <p:nvSpPr>
          <p:cNvPr name="TextBox 4" id="4"/>
          <p:cNvSpPr txBox="true"/>
          <p:nvPr/>
        </p:nvSpPr>
        <p:spPr>
          <a:xfrm rot="0">
            <a:off x="1219200" y="1228725"/>
            <a:ext cx="7924800" cy="1239818"/>
          </a:xfrm>
          <a:prstGeom prst="rect">
            <a:avLst/>
          </a:prstGeom>
        </p:spPr>
        <p:txBody>
          <a:bodyPr anchor="t" rtlCol="false" tIns="0" lIns="0" bIns="0" rIns="0">
            <a:spAutoFit/>
          </a:bodyPr>
          <a:lstStyle/>
          <a:p>
            <a:pPr algn="l" marL="0" indent="0" lvl="1">
              <a:lnSpc>
                <a:spcPts val="9037"/>
              </a:lnSpc>
            </a:pPr>
            <a:r>
              <a:rPr lang="en-US" b="true" sz="10041" spc="-461">
                <a:solidFill>
                  <a:srgbClr val="00694C"/>
                </a:solidFill>
                <a:latin typeface="Open Sauce Medium"/>
                <a:ea typeface="Open Sauce Medium"/>
                <a:cs typeface="Open Sauce Medium"/>
                <a:sym typeface="Open Sauce Medium"/>
              </a:rPr>
              <a:t>Introduction </a:t>
            </a:r>
          </a:p>
        </p:txBody>
      </p:sp>
      <p:sp>
        <p:nvSpPr>
          <p:cNvPr name="TextBox 5" id="5"/>
          <p:cNvSpPr txBox="true"/>
          <p:nvPr/>
        </p:nvSpPr>
        <p:spPr>
          <a:xfrm rot="0">
            <a:off x="1219200" y="2695686"/>
            <a:ext cx="8816308" cy="1253490"/>
          </a:xfrm>
          <a:prstGeom prst="rect">
            <a:avLst/>
          </a:prstGeom>
        </p:spPr>
        <p:txBody>
          <a:bodyPr anchor="t" rtlCol="false" tIns="0" lIns="0" bIns="0" rIns="0">
            <a:spAutoFit/>
          </a:bodyPr>
          <a:lstStyle/>
          <a:p>
            <a:pPr algn="l">
              <a:lnSpc>
                <a:spcPts val="3359"/>
              </a:lnSpc>
              <a:spcBef>
                <a:spcPct val="0"/>
              </a:spcBef>
            </a:pPr>
            <a:r>
              <a:rPr lang="en-US" b="true" sz="2400">
                <a:solidFill>
                  <a:srgbClr val="00694C"/>
                </a:solidFill>
                <a:latin typeface="Raleway Bold"/>
                <a:ea typeface="Raleway Bold"/>
                <a:cs typeface="Raleway Bold"/>
                <a:sym typeface="Raleway Bold"/>
              </a:rPr>
              <a:t>We were given a dataset related to hotel reservations, so we started by importing the required libraries. Additionally, we read the CSV file and assigned it to a dataframe variable.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85811" y="4895467"/>
            <a:ext cx="7702189" cy="5391533"/>
          </a:xfrm>
          <a:custGeom>
            <a:avLst/>
            <a:gdLst/>
            <a:ahLst/>
            <a:cxnLst/>
            <a:rect r="r" b="b" t="t" l="l"/>
            <a:pathLst>
              <a:path h="5391533" w="7702189">
                <a:moveTo>
                  <a:pt x="0" y="0"/>
                </a:moveTo>
                <a:lnTo>
                  <a:pt x="7702189" y="0"/>
                </a:lnTo>
                <a:lnTo>
                  <a:pt x="7702189" y="5391533"/>
                </a:lnTo>
                <a:lnTo>
                  <a:pt x="0" y="5391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173200" y="2237186"/>
            <a:ext cx="1154627" cy="11546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ED84D"/>
            </a:solidFill>
          </p:spPr>
        </p:sp>
        <p:sp>
          <p:nvSpPr>
            <p:cNvPr name="TextBox 6" id="6"/>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219200" y="2646761"/>
            <a:ext cx="8144502" cy="5212553"/>
          </a:xfrm>
          <a:prstGeom prst="rect">
            <a:avLst/>
          </a:prstGeom>
        </p:spPr>
        <p:txBody>
          <a:bodyPr anchor="t" rtlCol="false" tIns="0" lIns="0" bIns="0" rIns="0">
            <a:spAutoFit/>
          </a:bodyPr>
          <a:lstStyle/>
          <a:p>
            <a:pPr algn="l" marL="0" indent="0" lvl="1">
              <a:lnSpc>
                <a:spcPts val="13331"/>
              </a:lnSpc>
            </a:pPr>
            <a:r>
              <a:rPr lang="en-US" b="true" sz="14812" spc="-681">
                <a:solidFill>
                  <a:srgbClr val="00694C"/>
                </a:solidFill>
                <a:latin typeface="Raleway Medium"/>
                <a:ea typeface="Raleway Medium"/>
                <a:cs typeface="Raleway Medium"/>
                <a:sym typeface="Raleway Medium"/>
              </a:rPr>
              <a:t>Thank you very much!</a:t>
            </a:r>
          </a:p>
        </p:txBody>
      </p:sp>
      <p:grpSp>
        <p:nvGrpSpPr>
          <p:cNvPr name="Group 8" id="8"/>
          <p:cNvGrpSpPr/>
          <p:nvPr/>
        </p:nvGrpSpPr>
        <p:grpSpPr>
          <a:xfrm rot="0">
            <a:off x="15327827" y="2814499"/>
            <a:ext cx="1154627" cy="11546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ED84D"/>
            </a:solidFill>
          </p:spPr>
        </p:sp>
        <p:sp>
          <p:nvSpPr>
            <p:cNvPr name="TextBox 10" id="10"/>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482454" y="3391813"/>
            <a:ext cx="1154627" cy="11546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ED84D"/>
            </a:solidFill>
          </p:spPr>
        </p:sp>
        <p:sp>
          <p:nvSpPr>
            <p:cNvPr name="TextBox 13" id="13"/>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128774" y="2814499"/>
            <a:ext cx="1154627" cy="11546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ED84D"/>
            </a:solidFill>
          </p:spPr>
        </p:sp>
        <p:sp>
          <p:nvSpPr>
            <p:cNvPr name="TextBox 16" id="16"/>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974147" y="3391813"/>
            <a:ext cx="1154627" cy="11546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ED84D"/>
            </a:solidFill>
          </p:spPr>
        </p:sp>
        <p:sp>
          <p:nvSpPr>
            <p:cNvPr name="TextBox 19" id="19"/>
            <p:cNvSpPr txBox="true"/>
            <p:nvPr/>
          </p:nvSpPr>
          <p:spPr>
            <a:xfrm>
              <a:off x="190500" y="152400"/>
              <a:ext cx="431800" cy="469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5084720" y="570602"/>
            <a:ext cx="2457858" cy="3563496"/>
          </a:xfrm>
          <a:custGeom>
            <a:avLst/>
            <a:gdLst/>
            <a:ahLst/>
            <a:cxnLst/>
            <a:rect r="r" b="b" t="t" l="l"/>
            <a:pathLst>
              <a:path h="3563496" w="2457858">
                <a:moveTo>
                  <a:pt x="0" y="0"/>
                </a:moveTo>
                <a:lnTo>
                  <a:pt x="2457857" y="0"/>
                </a:lnTo>
                <a:lnTo>
                  <a:pt x="2457857" y="3563496"/>
                </a:lnTo>
                <a:lnTo>
                  <a:pt x="0" y="3563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332708"/>
            <a:ext cx="14441437" cy="4690708"/>
          </a:xfrm>
          <a:custGeom>
            <a:avLst/>
            <a:gdLst/>
            <a:ahLst/>
            <a:cxnLst/>
            <a:rect r="r" b="b" t="t" l="l"/>
            <a:pathLst>
              <a:path h="4690708" w="14441437">
                <a:moveTo>
                  <a:pt x="0" y="0"/>
                </a:moveTo>
                <a:lnTo>
                  <a:pt x="14441437" y="0"/>
                </a:lnTo>
                <a:lnTo>
                  <a:pt x="14441437" y="4690708"/>
                </a:lnTo>
                <a:lnTo>
                  <a:pt x="0" y="4690708"/>
                </a:lnTo>
                <a:lnTo>
                  <a:pt x="0" y="0"/>
                </a:lnTo>
                <a:close/>
              </a:path>
            </a:pathLst>
          </a:custGeom>
          <a:blipFill>
            <a:blip r:embed="rId4"/>
            <a:stretch>
              <a:fillRect l="-40104" t="-54636" r="-39647" b="-156656"/>
            </a:stretch>
          </a:blipFill>
        </p:spPr>
      </p:sp>
      <p:sp>
        <p:nvSpPr>
          <p:cNvPr name="TextBox 4" id="4"/>
          <p:cNvSpPr txBox="true"/>
          <p:nvPr/>
        </p:nvSpPr>
        <p:spPr>
          <a:xfrm rot="0">
            <a:off x="1028700" y="1276350"/>
            <a:ext cx="9869023" cy="1076000"/>
          </a:xfrm>
          <a:prstGeom prst="rect">
            <a:avLst/>
          </a:prstGeom>
        </p:spPr>
        <p:txBody>
          <a:bodyPr anchor="t" rtlCol="false" tIns="0" lIns="0" bIns="0" rIns="0">
            <a:spAutoFit/>
          </a:bodyPr>
          <a:lstStyle/>
          <a:p>
            <a:pPr algn="l" marL="0" indent="0" lvl="1">
              <a:lnSpc>
                <a:spcPts val="7867"/>
              </a:lnSpc>
            </a:pPr>
            <a:r>
              <a:rPr lang="en-US" sz="8741" spc="-402">
                <a:solidFill>
                  <a:srgbClr val="00694C"/>
                </a:solidFill>
                <a:latin typeface="Open Sauce"/>
                <a:ea typeface="Open Sauce"/>
                <a:cs typeface="Open Sauce"/>
                <a:sym typeface="Open Sauce"/>
              </a:rPr>
              <a:t>Data Exploration</a:t>
            </a:r>
          </a:p>
        </p:txBody>
      </p:sp>
      <p:sp>
        <p:nvSpPr>
          <p:cNvPr name="TextBox 5" id="5"/>
          <p:cNvSpPr txBox="true"/>
          <p:nvPr/>
        </p:nvSpPr>
        <p:spPr>
          <a:xfrm rot="0">
            <a:off x="1155411" y="2898243"/>
            <a:ext cx="8816308" cy="834390"/>
          </a:xfrm>
          <a:prstGeom prst="rect">
            <a:avLst/>
          </a:prstGeom>
        </p:spPr>
        <p:txBody>
          <a:bodyPr anchor="t" rtlCol="false" tIns="0" lIns="0" bIns="0" rIns="0">
            <a:spAutoFit/>
          </a:bodyPr>
          <a:lstStyle/>
          <a:p>
            <a:pPr algn="l">
              <a:lnSpc>
                <a:spcPts val="3359"/>
              </a:lnSpc>
              <a:spcBef>
                <a:spcPct val="0"/>
              </a:spcBef>
            </a:pPr>
            <a:r>
              <a:rPr lang="en-US" b="true" sz="2400">
                <a:solidFill>
                  <a:srgbClr val="00694C"/>
                </a:solidFill>
                <a:latin typeface="Raleway Bold"/>
                <a:ea typeface="Raleway Bold"/>
                <a:cs typeface="Raleway Bold"/>
                <a:sym typeface="Raleway Bold"/>
              </a:rPr>
              <a:t>Next, we began examining the data, including the types of features and the overall structure of the data as well.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1276350"/>
            <a:ext cx="10951881" cy="1076000"/>
          </a:xfrm>
          <a:prstGeom prst="rect">
            <a:avLst/>
          </a:prstGeom>
        </p:spPr>
        <p:txBody>
          <a:bodyPr anchor="t" rtlCol="false" tIns="0" lIns="0" bIns="0" rIns="0">
            <a:spAutoFit/>
          </a:bodyPr>
          <a:lstStyle/>
          <a:p>
            <a:pPr algn="l" marL="0" indent="0" lvl="1">
              <a:lnSpc>
                <a:spcPts val="7867"/>
              </a:lnSpc>
            </a:pPr>
            <a:r>
              <a:rPr lang="en-US" sz="8741" spc="-402">
                <a:solidFill>
                  <a:srgbClr val="00694C"/>
                </a:solidFill>
                <a:latin typeface="Open Sauce"/>
                <a:ea typeface="Open Sauce"/>
                <a:cs typeface="Open Sauce"/>
                <a:sym typeface="Open Sauce"/>
              </a:rPr>
              <a:t>Data Exploration,cont</a:t>
            </a:r>
          </a:p>
        </p:txBody>
      </p:sp>
      <p:sp>
        <p:nvSpPr>
          <p:cNvPr name="Freeform 3" id="3"/>
          <p:cNvSpPr/>
          <p:nvPr/>
        </p:nvSpPr>
        <p:spPr>
          <a:xfrm flipH="false" flipV="false" rot="0">
            <a:off x="1028700" y="2657925"/>
            <a:ext cx="15565263" cy="6983508"/>
          </a:xfrm>
          <a:custGeom>
            <a:avLst/>
            <a:gdLst/>
            <a:ahLst/>
            <a:cxnLst/>
            <a:rect r="r" b="b" t="t" l="l"/>
            <a:pathLst>
              <a:path h="6983508" w="15565263">
                <a:moveTo>
                  <a:pt x="0" y="0"/>
                </a:moveTo>
                <a:lnTo>
                  <a:pt x="15565263" y="0"/>
                </a:lnTo>
                <a:lnTo>
                  <a:pt x="15565263" y="6983507"/>
                </a:lnTo>
                <a:lnTo>
                  <a:pt x="0" y="6983507"/>
                </a:lnTo>
                <a:lnTo>
                  <a:pt x="0" y="0"/>
                </a:lnTo>
                <a:close/>
              </a:path>
            </a:pathLst>
          </a:custGeom>
          <a:blipFill>
            <a:blip r:embed="rId2"/>
            <a:stretch>
              <a:fillRect l="-39954" t="-111672" r="-39123" b="-12843"/>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267330" y="7549585"/>
            <a:ext cx="2730115" cy="2737415"/>
          </a:xfrm>
          <a:custGeom>
            <a:avLst/>
            <a:gdLst/>
            <a:ahLst/>
            <a:cxnLst/>
            <a:rect r="r" b="b" t="t" l="l"/>
            <a:pathLst>
              <a:path h="2737415" w="2730115">
                <a:moveTo>
                  <a:pt x="0" y="0"/>
                </a:moveTo>
                <a:lnTo>
                  <a:pt x="2730115" y="0"/>
                </a:lnTo>
                <a:lnTo>
                  <a:pt x="2730115" y="2737415"/>
                </a:lnTo>
                <a:lnTo>
                  <a:pt x="0" y="2737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20194">
            <a:off x="1539984" y="6239234"/>
            <a:ext cx="1700402" cy="1998335"/>
          </a:xfrm>
          <a:custGeom>
            <a:avLst/>
            <a:gdLst/>
            <a:ahLst/>
            <a:cxnLst/>
            <a:rect r="r" b="b" t="t" l="l"/>
            <a:pathLst>
              <a:path h="1998335" w="1700402">
                <a:moveTo>
                  <a:pt x="0" y="0"/>
                </a:moveTo>
                <a:lnTo>
                  <a:pt x="1700401" y="0"/>
                </a:lnTo>
                <a:lnTo>
                  <a:pt x="1700401" y="1998336"/>
                </a:lnTo>
                <a:lnTo>
                  <a:pt x="0" y="1998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150904" y="1028700"/>
            <a:ext cx="12844474" cy="8457005"/>
          </a:xfrm>
          <a:custGeom>
            <a:avLst/>
            <a:gdLst/>
            <a:ahLst/>
            <a:cxnLst/>
            <a:rect r="r" b="b" t="t" l="l"/>
            <a:pathLst>
              <a:path h="8457005" w="12844474">
                <a:moveTo>
                  <a:pt x="0" y="0"/>
                </a:moveTo>
                <a:lnTo>
                  <a:pt x="12844473" y="0"/>
                </a:lnTo>
                <a:lnTo>
                  <a:pt x="12844473" y="8457005"/>
                </a:lnTo>
                <a:lnTo>
                  <a:pt x="0" y="8457005"/>
                </a:lnTo>
                <a:lnTo>
                  <a:pt x="0" y="0"/>
                </a:lnTo>
                <a:close/>
              </a:path>
            </a:pathLst>
          </a:custGeom>
          <a:blipFill>
            <a:blip r:embed="rId6"/>
            <a:stretch>
              <a:fillRect l="-61388" t="-50220" r="-109309" b="-81043"/>
            </a:stretch>
          </a:blipFill>
        </p:spPr>
      </p:sp>
      <p:sp>
        <p:nvSpPr>
          <p:cNvPr name="TextBox 5" id="5"/>
          <p:cNvSpPr txBox="true"/>
          <p:nvPr/>
        </p:nvSpPr>
        <p:spPr>
          <a:xfrm rot="0">
            <a:off x="267330" y="1075922"/>
            <a:ext cx="5574001" cy="2236139"/>
          </a:xfrm>
          <a:prstGeom prst="rect">
            <a:avLst/>
          </a:prstGeom>
        </p:spPr>
        <p:txBody>
          <a:bodyPr anchor="t" rtlCol="false" tIns="0" lIns="0" bIns="0" rIns="0">
            <a:spAutoFit/>
          </a:bodyPr>
          <a:lstStyle/>
          <a:p>
            <a:pPr algn="l" marL="0" indent="0" lvl="1">
              <a:lnSpc>
                <a:spcPts val="8497"/>
              </a:lnSpc>
            </a:pPr>
            <a:r>
              <a:rPr lang="en-US" b="true" sz="9441" spc="-434">
                <a:solidFill>
                  <a:srgbClr val="00694C"/>
                </a:solidFill>
                <a:latin typeface="Open Sauce Medium"/>
                <a:ea typeface="Open Sauce Medium"/>
                <a:cs typeface="Open Sauce Medium"/>
                <a:sym typeface="Open Sauce Medium"/>
              </a:rPr>
              <a:t>Data Cleaning</a:t>
            </a:r>
          </a:p>
        </p:txBody>
      </p:sp>
      <p:sp>
        <p:nvSpPr>
          <p:cNvPr name="TextBox 6" id="6"/>
          <p:cNvSpPr txBox="true"/>
          <p:nvPr/>
        </p:nvSpPr>
        <p:spPr>
          <a:xfrm rot="0">
            <a:off x="464133" y="3662045"/>
            <a:ext cx="5377198" cy="2472055"/>
          </a:xfrm>
          <a:prstGeom prst="rect">
            <a:avLst/>
          </a:prstGeom>
        </p:spPr>
        <p:txBody>
          <a:bodyPr anchor="t" rtlCol="false" tIns="0" lIns="0" bIns="0" rIns="0">
            <a:spAutoFit/>
          </a:bodyPr>
          <a:lstStyle/>
          <a:p>
            <a:pPr algn="l">
              <a:lnSpc>
                <a:spcPts val="3919"/>
              </a:lnSpc>
              <a:spcBef>
                <a:spcPct val="0"/>
              </a:spcBef>
            </a:pPr>
            <a:r>
              <a:rPr lang="en-US" b="true" sz="2799">
                <a:solidFill>
                  <a:srgbClr val="00694C"/>
                </a:solidFill>
                <a:latin typeface="Raleway Semi-Bold"/>
                <a:ea typeface="Raleway Semi-Bold"/>
                <a:cs typeface="Raleway Semi-Bold"/>
                <a:sym typeface="Raleway Semi-Bold"/>
              </a:rPr>
              <a:t>The next step involved cleaning the data by eliminating null values, duplicates, cost features, Renaming columns and outliers.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9527547" y="1722230"/>
            <a:ext cx="8760453" cy="4210512"/>
          </a:xfrm>
          <a:custGeom>
            <a:avLst/>
            <a:gdLst/>
            <a:ahLst/>
            <a:cxnLst/>
            <a:rect r="r" b="b" t="t" l="l"/>
            <a:pathLst>
              <a:path h="4210512" w="8760453">
                <a:moveTo>
                  <a:pt x="0" y="0"/>
                </a:moveTo>
                <a:lnTo>
                  <a:pt x="8760453" y="0"/>
                </a:lnTo>
                <a:lnTo>
                  <a:pt x="8760453" y="4210511"/>
                </a:lnTo>
                <a:lnTo>
                  <a:pt x="0" y="4210511"/>
                </a:lnTo>
                <a:lnTo>
                  <a:pt x="0" y="0"/>
                </a:lnTo>
                <a:close/>
              </a:path>
            </a:pathLst>
          </a:custGeom>
          <a:blipFill>
            <a:blip r:embed="rId2"/>
            <a:stretch>
              <a:fillRect l="-75446" t="-64873" r="-130134" b="-192762"/>
            </a:stretch>
          </a:blipFill>
        </p:spPr>
      </p:sp>
      <p:sp>
        <p:nvSpPr>
          <p:cNvPr name="Freeform 3" id="3"/>
          <p:cNvSpPr/>
          <p:nvPr/>
        </p:nvSpPr>
        <p:spPr>
          <a:xfrm flipH="false" flipV="false" rot="0">
            <a:off x="9527547" y="6531727"/>
            <a:ext cx="8760453" cy="3755273"/>
          </a:xfrm>
          <a:custGeom>
            <a:avLst/>
            <a:gdLst/>
            <a:ahLst/>
            <a:cxnLst/>
            <a:rect r="r" b="b" t="t" l="l"/>
            <a:pathLst>
              <a:path h="3755273" w="8760453">
                <a:moveTo>
                  <a:pt x="0" y="0"/>
                </a:moveTo>
                <a:lnTo>
                  <a:pt x="8760453" y="0"/>
                </a:lnTo>
                <a:lnTo>
                  <a:pt x="8760453" y="3755273"/>
                </a:lnTo>
                <a:lnTo>
                  <a:pt x="0" y="3755273"/>
                </a:lnTo>
                <a:lnTo>
                  <a:pt x="0" y="0"/>
                </a:lnTo>
                <a:close/>
              </a:path>
            </a:pathLst>
          </a:custGeom>
          <a:blipFill>
            <a:blip r:embed="rId3"/>
            <a:stretch>
              <a:fillRect l="-37912" t="-44219" r="-45209" b="-96077"/>
            </a:stretch>
          </a:blipFill>
        </p:spPr>
      </p:sp>
      <p:sp>
        <p:nvSpPr>
          <p:cNvPr name="Freeform 4" id="4"/>
          <p:cNvSpPr/>
          <p:nvPr/>
        </p:nvSpPr>
        <p:spPr>
          <a:xfrm flipH="false" flipV="false" rot="0">
            <a:off x="-350086" y="1722230"/>
            <a:ext cx="9494086" cy="4210512"/>
          </a:xfrm>
          <a:custGeom>
            <a:avLst/>
            <a:gdLst/>
            <a:ahLst/>
            <a:cxnLst/>
            <a:rect r="r" b="b" t="t" l="l"/>
            <a:pathLst>
              <a:path h="4210512" w="9494086">
                <a:moveTo>
                  <a:pt x="0" y="0"/>
                </a:moveTo>
                <a:lnTo>
                  <a:pt x="9494086" y="0"/>
                </a:lnTo>
                <a:lnTo>
                  <a:pt x="9494086" y="4210511"/>
                </a:lnTo>
                <a:lnTo>
                  <a:pt x="0" y="4210511"/>
                </a:lnTo>
                <a:lnTo>
                  <a:pt x="0" y="0"/>
                </a:lnTo>
                <a:close/>
              </a:path>
            </a:pathLst>
          </a:custGeom>
          <a:blipFill>
            <a:blip r:embed="rId4"/>
            <a:stretch>
              <a:fillRect l="-82107" t="-92597" r="-169809" b="-253757"/>
            </a:stretch>
          </a:blipFill>
        </p:spPr>
      </p:sp>
      <p:sp>
        <p:nvSpPr>
          <p:cNvPr name="Freeform 5" id="5"/>
          <p:cNvSpPr/>
          <p:nvPr/>
        </p:nvSpPr>
        <p:spPr>
          <a:xfrm flipH="false" flipV="false" rot="0">
            <a:off x="0" y="6531727"/>
            <a:ext cx="9144000" cy="3858754"/>
          </a:xfrm>
          <a:custGeom>
            <a:avLst/>
            <a:gdLst/>
            <a:ahLst/>
            <a:cxnLst/>
            <a:rect r="r" b="b" t="t" l="l"/>
            <a:pathLst>
              <a:path h="3858754" w="9144000">
                <a:moveTo>
                  <a:pt x="0" y="0"/>
                </a:moveTo>
                <a:lnTo>
                  <a:pt x="9144000" y="0"/>
                </a:lnTo>
                <a:lnTo>
                  <a:pt x="9144000" y="3858753"/>
                </a:lnTo>
                <a:lnTo>
                  <a:pt x="0" y="3858753"/>
                </a:lnTo>
                <a:lnTo>
                  <a:pt x="0" y="0"/>
                </a:lnTo>
                <a:close/>
              </a:path>
            </a:pathLst>
          </a:custGeom>
          <a:blipFill>
            <a:blip r:embed="rId4"/>
            <a:stretch>
              <a:fillRect l="-42928" t="-106199" r="-41065" b="-39054"/>
            </a:stretch>
          </a:blipFill>
        </p:spPr>
      </p:sp>
      <p:sp>
        <p:nvSpPr>
          <p:cNvPr name="TextBox 6" id="6"/>
          <p:cNvSpPr txBox="true"/>
          <p:nvPr/>
        </p:nvSpPr>
        <p:spPr>
          <a:xfrm rot="0">
            <a:off x="511279" y="865977"/>
            <a:ext cx="16748021" cy="430220"/>
          </a:xfrm>
          <a:prstGeom prst="rect">
            <a:avLst/>
          </a:prstGeom>
        </p:spPr>
        <p:txBody>
          <a:bodyPr anchor="t" rtlCol="false" tIns="0" lIns="0" bIns="0" rIns="0">
            <a:spAutoFit/>
          </a:bodyPr>
          <a:lstStyle/>
          <a:p>
            <a:pPr algn="l" marL="0" indent="0" lvl="1">
              <a:lnSpc>
                <a:spcPts val="3187"/>
              </a:lnSpc>
            </a:pPr>
            <a:r>
              <a:rPr lang="en-US" b="true" sz="3541" spc="-162">
                <a:solidFill>
                  <a:srgbClr val="00694C"/>
                </a:solidFill>
                <a:latin typeface="Open Sauce Medium"/>
                <a:ea typeface="Open Sauce Medium"/>
                <a:cs typeface="Open Sauce Medium"/>
                <a:sym typeface="Open Sauce Medium"/>
              </a:rPr>
              <a:t>Here we removed outliers by plotting them and then using Q1 and Q3 to find IQR </a:t>
            </a:r>
          </a:p>
        </p:txBody>
      </p:sp>
      <p:sp>
        <p:nvSpPr>
          <p:cNvPr name="AutoShape 7" id="7"/>
          <p:cNvSpPr/>
          <p:nvPr/>
        </p:nvSpPr>
        <p:spPr>
          <a:xfrm>
            <a:off x="4396957" y="5932741"/>
            <a:ext cx="175043" cy="598985"/>
          </a:xfrm>
          <a:prstGeom prst="line">
            <a:avLst/>
          </a:prstGeom>
          <a:ln cap="flat" w="38100">
            <a:solidFill>
              <a:srgbClr val="000000"/>
            </a:solidFill>
            <a:prstDash val="sysDot"/>
            <a:headEnd type="none" len="sm" w="sm"/>
            <a:tailEnd type="arrow" len="sm" w="med"/>
          </a:ln>
        </p:spPr>
      </p:sp>
      <p:sp>
        <p:nvSpPr>
          <p:cNvPr name="AutoShape 8" id="8"/>
          <p:cNvSpPr/>
          <p:nvPr/>
        </p:nvSpPr>
        <p:spPr>
          <a:xfrm flipV="true">
            <a:off x="9144000" y="3827486"/>
            <a:ext cx="383547" cy="2704241"/>
          </a:xfrm>
          <a:prstGeom prst="line">
            <a:avLst/>
          </a:prstGeom>
          <a:ln cap="flat" w="38100">
            <a:solidFill>
              <a:srgbClr val="000000"/>
            </a:solidFill>
            <a:prstDash val="sysDot"/>
            <a:headEnd type="none" len="sm" w="sm"/>
            <a:tailEnd type="arrow" len="sm" w="med"/>
          </a:ln>
        </p:spPr>
      </p:sp>
      <p:sp>
        <p:nvSpPr>
          <p:cNvPr name="AutoShape 9" id="9"/>
          <p:cNvSpPr/>
          <p:nvPr/>
        </p:nvSpPr>
        <p:spPr>
          <a:xfrm flipH="true">
            <a:off x="13907773" y="5932741"/>
            <a:ext cx="0" cy="598985"/>
          </a:xfrm>
          <a:prstGeom prst="line">
            <a:avLst/>
          </a:prstGeom>
          <a:ln cap="flat" w="38100">
            <a:solidFill>
              <a:srgbClr val="000000"/>
            </a:solidFill>
            <a:prstDash val="sysDot"/>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2498376" y="2728599"/>
            <a:ext cx="13755656" cy="5814815"/>
          </a:xfrm>
          <a:custGeom>
            <a:avLst/>
            <a:gdLst/>
            <a:ahLst/>
            <a:cxnLst/>
            <a:rect r="r" b="b" t="t" l="l"/>
            <a:pathLst>
              <a:path h="5814815" w="13755656">
                <a:moveTo>
                  <a:pt x="0" y="0"/>
                </a:moveTo>
                <a:lnTo>
                  <a:pt x="13755656" y="0"/>
                </a:lnTo>
                <a:lnTo>
                  <a:pt x="13755656" y="5814816"/>
                </a:lnTo>
                <a:lnTo>
                  <a:pt x="0" y="5814816"/>
                </a:lnTo>
                <a:lnTo>
                  <a:pt x="0" y="0"/>
                </a:lnTo>
                <a:close/>
              </a:path>
            </a:pathLst>
          </a:custGeom>
          <a:blipFill>
            <a:blip r:embed="rId2"/>
            <a:stretch>
              <a:fillRect l="-43828" t="-49184" r="-70143" b="-135540"/>
            </a:stretch>
          </a:blipFill>
        </p:spPr>
      </p:sp>
      <p:sp>
        <p:nvSpPr>
          <p:cNvPr name="TextBox 3" id="3"/>
          <p:cNvSpPr txBox="true"/>
          <p:nvPr/>
        </p:nvSpPr>
        <p:spPr>
          <a:xfrm rot="0">
            <a:off x="6267384" y="1842550"/>
            <a:ext cx="16748021" cy="510230"/>
          </a:xfrm>
          <a:prstGeom prst="rect">
            <a:avLst/>
          </a:prstGeom>
        </p:spPr>
        <p:txBody>
          <a:bodyPr anchor="t" rtlCol="false" tIns="0" lIns="0" bIns="0" rIns="0">
            <a:spAutoFit/>
          </a:bodyPr>
          <a:lstStyle/>
          <a:p>
            <a:pPr algn="l" marL="0" indent="0" lvl="1">
              <a:lnSpc>
                <a:spcPts val="3727"/>
              </a:lnSpc>
            </a:pPr>
            <a:r>
              <a:rPr lang="en-US" sz="4141" spc="-190">
                <a:solidFill>
                  <a:srgbClr val="00694C"/>
                </a:solidFill>
                <a:latin typeface="Open Sauce"/>
                <a:ea typeface="Open Sauce"/>
                <a:cs typeface="Open Sauce"/>
                <a:sym typeface="Open Sauce"/>
              </a:rPr>
              <a:t>Column Renaming</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662823" y="572135"/>
            <a:ext cx="16962355" cy="9482582"/>
          </a:xfrm>
          <a:prstGeom prst="rect">
            <a:avLst/>
          </a:prstGeom>
        </p:spPr>
        <p:txBody>
          <a:bodyPr anchor="t" rtlCol="false" tIns="0" lIns="0" bIns="0" rIns="0">
            <a:spAutoFit/>
          </a:bodyPr>
          <a:lstStyle/>
          <a:p>
            <a:pPr algn="l">
              <a:lnSpc>
                <a:spcPts val="3408"/>
              </a:lnSpc>
            </a:pPr>
            <a:r>
              <a:rPr lang="en-US" sz="2400" b="true">
                <a:solidFill>
                  <a:srgbClr val="00694C"/>
                </a:solidFill>
                <a:latin typeface="Raleway Bold"/>
                <a:ea typeface="Raleway Bold"/>
                <a:cs typeface="Raleway Bold"/>
                <a:sym typeface="Raleway Bold"/>
              </a:rPr>
              <a:t>For he hotel reservation we had 16 features(information about the customer)and the satues of the booking (did they cancel it or not )and they are</a:t>
            </a:r>
          </a:p>
          <a:p>
            <a:pPr algn="l">
              <a:lnSpc>
                <a:spcPts val="3359"/>
              </a:lnSpc>
            </a:pPr>
          </a:p>
          <a:p>
            <a:pPr algn="l">
              <a:lnSpc>
                <a:spcPts val="3080"/>
              </a:lnSpc>
            </a:pPr>
            <a:r>
              <a:rPr lang="en-US" sz="2200" spc="127" b="true">
                <a:solidFill>
                  <a:srgbClr val="00694C"/>
                </a:solidFill>
                <a:latin typeface="Raleway Bold"/>
                <a:ea typeface="Raleway Bold"/>
                <a:cs typeface="Raleway Bold"/>
                <a:sym typeface="Raleway Bold"/>
              </a:rPr>
              <a:t>Booking_ID: unique identifier of each booking</a:t>
            </a:r>
          </a:p>
          <a:p>
            <a:pPr algn="l">
              <a:lnSpc>
                <a:spcPts val="3080"/>
              </a:lnSpc>
            </a:pPr>
            <a:r>
              <a:rPr lang="en-US" sz="2200" spc="127" b="true">
                <a:solidFill>
                  <a:srgbClr val="00694C"/>
                </a:solidFill>
                <a:latin typeface="Raleway Bold"/>
                <a:ea typeface="Raleway Bold"/>
                <a:cs typeface="Raleway Bold"/>
                <a:sym typeface="Raleway Bold"/>
              </a:rPr>
              <a:t>no_of_adults: Number of adults</a:t>
            </a:r>
          </a:p>
          <a:p>
            <a:pPr algn="l">
              <a:lnSpc>
                <a:spcPts val="3080"/>
              </a:lnSpc>
            </a:pPr>
            <a:r>
              <a:rPr lang="en-US" sz="2200" spc="127" b="true">
                <a:solidFill>
                  <a:srgbClr val="00694C"/>
                </a:solidFill>
                <a:latin typeface="Raleway Bold"/>
                <a:ea typeface="Raleway Bold"/>
                <a:cs typeface="Raleway Bold"/>
                <a:sym typeface="Raleway Bold"/>
              </a:rPr>
              <a:t>no_of_children: Number of Children</a:t>
            </a:r>
          </a:p>
          <a:p>
            <a:pPr algn="l">
              <a:lnSpc>
                <a:spcPts val="3080"/>
              </a:lnSpc>
            </a:pPr>
            <a:r>
              <a:rPr lang="en-US" sz="2200" spc="127" b="true">
                <a:solidFill>
                  <a:srgbClr val="00694C"/>
                </a:solidFill>
                <a:latin typeface="Raleway Bold"/>
                <a:ea typeface="Raleway Bold"/>
                <a:cs typeface="Raleway Bold"/>
                <a:sym typeface="Raleway Bold"/>
              </a:rPr>
              <a:t>no_of_weekend_nights: Number of weekend nights the guest stayed or booked to stay at the hotel</a:t>
            </a:r>
          </a:p>
          <a:p>
            <a:pPr algn="l">
              <a:lnSpc>
                <a:spcPts val="3080"/>
              </a:lnSpc>
            </a:pPr>
            <a:r>
              <a:rPr lang="en-US" sz="2200" spc="127" b="true">
                <a:solidFill>
                  <a:srgbClr val="00694C"/>
                </a:solidFill>
                <a:latin typeface="Raleway Bold"/>
                <a:ea typeface="Raleway Bold"/>
                <a:cs typeface="Raleway Bold"/>
                <a:sym typeface="Raleway Bold"/>
              </a:rPr>
              <a:t>no_of_week_nights: Number of week nights the guest stayed or booked to stay at the hotel</a:t>
            </a:r>
          </a:p>
          <a:p>
            <a:pPr algn="l">
              <a:lnSpc>
                <a:spcPts val="3080"/>
              </a:lnSpc>
            </a:pPr>
            <a:r>
              <a:rPr lang="en-US" sz="2200" spc="127" b="true">
                <a:solidFill>
                  <a:srgbClr val="00694C"/>
                </a:solidFill>
                <a:latin typeface="Raleway Bold"/>
                <a:ea typeface="Raleway Bold"/>
                <a:cs typeface="Raleway Bold"/>
                <a:sym typeface="Raleway Bold"/>
              </a:rPr>
              <a:t>type_of_meal_plan: Type of meal plan booked by the customer:</a:t>
            </a:r>
          </a:p>
          <a:p>
            <a:pPr algn="l">
              <a:lnSpc>
                <a:spcPts val="3080"/>
              </a:lnSpc>
            </a:pPr>
            <a:r>
              <a:rPr lang="en-US" sz="2200" spc="127" b="true">
                <a:solidFill>
                  <a:srgbClr val="00694C"/>
                </a:solidFill>
                <a:latin typeface="Raleway Bold"/>
                <a:ea typeface="Raleway Bold"/>
                <a:cs typeface="Raleway Bold"/>
                <a:sym typeface="Raleway Bold"/>
              </a:rPr>
              <a:t>required_car_parking_space: Does the customer require a car parking space? (0 - No, 1- Yes)</a:t>
            </a:r>
          </a:p>
          <a:p>
            <a:pPr algn="l">
              <a:lnSpc>
                <a:spcPts val="3080"/>
              </a:lnSpc>
            </a:pPr>
            <a:r>
              <a:rPr lang="en-US" sz="2200" spc="127" b="true">
                <a:solidFill>
                  <a:srgbClr val="00694C"/>
                </a:solidFill>
                <a:latin typeface="Raleway Bold"/>
                <a:ea typeface="Raleway Bold"/>
                <a:cs typeface="Raleway Bold"/>
                <a:sym typeface="Raleway Bold"/>
              </a:rPr>
              <a:t>room_type_reserved: Type of room reserved by the customer.</a:t>
            </a:r>
          </a:p>
          <a:p>
            <a:pPr algn="l">
              <a:lnSpc>
                <a:spcPts val="3080"/>
              </a:lnSpc>
            </a:pPr>
            <a:r>
              <a:rPr lang="en-US" sz="2200" spc="127" b="true">
                <a:solidFill>
                  <a:srgbClr val="00694C"/>
                </a:solidFill>
                <a:latin typeface="Raleway Bold"/>
                <a:ea typeface="Raleway Bold"/>
                <a:cs typeface="Raleway Bold"/>
                <a:sym typeface="Raleway Bold"/>
              </a:rPr>
              <a:t>lead_time: Number of days between the date of booking and the arrival date</a:t>
            </a:r>
          </a:p>
          <a:p>
            <a:pPr algn="l">
              <a:lnSpc>
                <a:spcPts val="3080"/>
              </a:lnSpc>
            </a:pPr>
            <a:r>
              <a:rPr lang="en-US" sz="2200" spc="127" b="true">
                <a:solidFill>
                  <a:srgbClr val="00694C"/>
                </a:solidFill>
                <a:latin typeface="Raleway Bold"/>
                <a:ea typeface="Raleway Bold"/>
                <a:cs typeface="Raleway Bold"/>
                <a:sym typeface="Raleway Bold"/>
              </a:rPr>
              <a:t>arrival_year: Year of arrival date</a:t>
            </a:r>
          </a:p>
          <a:p>
            <a:pPr algn="l">
              <a:lnSpc>
                <a:spcPts val="3080"/>
              </a:lnSpc>
            </a:pPr>
            <a:r>
              <a:rPr lang="en-US" sz="2200" spc="127" b="true">
                <a:solidFill>
                  <a:srgbClr val="00694C"/>
                </a:solidFill>
                <a:latin typeface="Raleway Bold"/>
                <a:ea typeface="Raleway Bold"/>
                <a:cs typeface="Raleway Bold"/>
                <a:sym typeface="Raleway Bold"/>
              </a:rPr>
              <a:t>arrival_month: Month of arrival date</a:t>
            </a:r>
          </a:p>
          <a:p>
            <a:pPr algn="l">
              <a:lnSpc>
                <a:spcPts val="3080"/>
              </a:lnSpc>
            </a:pPr>
            <a:r>
              <a:rPr lang="en-US" sz="2200" spc="127" b="true">
                <a:solidFill>
                  <a:srgbClr val="00694C"/>
                </a:solidFill>
                <a:latin typeface="Raleway Bold"/>
                <a:ea typeface="Raleway Bold"/>
                <a:cs typeface="Raleway Bold"/>
                <a:sym typeface="Raleway Bold"/>
              </a:rPr>
              <a:t>arrival_date: Date of the month</a:t>
            </a:r>
          </a:p>
          <a:p>
            <a:pPr algn="l">
              <a:lnSpc>
                <a:spcPts val="3080"/>
              </a:lnSpc>
            </a:pPr>
            <a:r>
              <a:rPr lang="en-US" sz="2200" spc="127" b="true">
                <a:solidFill>
                  <a:srgbClr val="00694C"/>
                </a:solidFill>
                <a:latin typeface="Raleway Bold"/>
                <a:ea typeface="Raleway Bold"/>
                <a:cs typeface="Raleway Bold"/>
                <a:sym typeface="Raleway Bold"/>
              </a:rPr>
              <a:t>market_segment_type: Market segment designation.</a:t>
            </a:r>
          </a:p>
          <a:p>
            <a:pPr algn="l">
              <a:lnSpc>
                <a:spcPts val="3080"/>
              </a:lnSpc>
            </a:pPr>
            <a:r>
              <a:rPr lang="en-US" sz="2200" spc="127" b="true">
                <a:solidFill>
                  <a:srgbClr val="00694C"/>
                </a:solidFill>
                <a:latin typeface="Raleway Bold"/>
                <a:ea typeface="Raleway Bold"/>
                <a:cs typeface="Raleway Bold"/>
                <a:sym typeface="Raleway Bold"/>
              </a:rPr>
              <a:t>repeated_guest: Is the customer a repeated guest? (0 - No, 1- Yes)</a:t>
            </a:r>
          </a:p>
          <a:p>
            <a:pPr algn="l">
              <a:lnSpc>
                <a:spcPts val="3080"/>
              </a:lnSpc>
            </a:pPr>
            <a:r>
              <a:rPr lang="en-US" sz="2200" spc="127" b="true">
                <a:solidFill>
                  <a:srgbClr val="00694C"/>
                </a:solidFill>
                <a:latin typeface="Raleway Bold"/>
                <a:ea typeface="Raleway Bold"/>
                <a:cs typeface="Raleway Bold"/>
                <a:sym typeface="Raleway Bold"/>
              </a:rPr>
              <a:t>no_of_previous_cancellations: Number of previous bookings that were canceled by the customer prior to the current booking</a:t>
            </a:r>
          </a:p>
          <a:p>
            <a:pPr algn="l">
              <a:lnSpc>
                <a:spcPts val="3080"/>
              </a:lnSpc>
            </a:pPr>
            <a:r>
              <a:rPr lang="en-US" sz="2200" spc="127" b="true">
                <a:solidFill>
                  <a:srgbClr val="00694C"/>
                </a:solidFill>
                <a:latin typeface="Raleway Bold"/>
                <a:ea typeface="Raleway Bold"/>
                <a:cs typeface="Raleway Bold"/>
                <a:sym typeface="Raleway Bold"/>
              </a:rPr>
              <a:t>no_of_previous_bookings_not_canceled: Number of previous bookings not canceled by the customer prior to the current booking</a:t>
            </a:r>
          </a:p>
          <a:p>
            <a:pPr algn="l">
              <a:lnSpc>
                <a:spcPts val="3080"/>
              </a:lnSpc>
            </a:pPr>
            <a:r>
              <a:rPr lang="en-US" sz="2200" spc="127" b="true">
                <a:solidFill>
                  <a:srgbClr val="00694C"/>
                </a:solidFill>
                <a:latin typeface="Raleway Bold"/>
                <a:ea typeface="Raleway Bold"/>
                <a:cs typeface="Raleway Bold"/>
                <a:sym typeface="Raleway Bold"/>
              </a:rPr>
              <a:t>avg_price_per_room: Average price per day of the reservation; prices of the rooms are dynamic.</a:t>
            </a:r>
          </a:p>
          <a:p>
            <a:pPr algn="l">
              <a:lnSpc>
                <a:spcPts val="3080"/>
              </a:lnSpc>
            </a:pPr>
            <a:r>
              <a:rPr lang="en-US" sz="2200" spc="127" b="true">
                <a:solidFill>
                  <a:srgbClr val="00694C"/>
                </a:solidFill>
                <a:latin typeface="Raleway Bold"/>
                <a:ea typeface="Raleway Bold"/>
                <a:cs typeface="Raleway Bold"/>
                <a:sym typeface="Raleway Bold"/>
              </a:rPr>
              <a:t>no_of_special_requests: Total number of special requests made by the customer</a:t>
            </a:r>
          </a:p>
          <a:p>
            <a:pPr algn="l">
              <a:lnSpc>
                <a:spcPts val="3080"/>
              </a:lnSpc>
            </a:pPr>
            <a:r>
              <a:rPr lang="en-US" sz="2200" spc="127" b="true">
                <a:solidFill>
                  <a:srgbClr val="00694C"/>
                </a:solidFill>
                <a:latin typeface="Raleway Bold"/>
                <a:ea typeface="Raleway Bold"/>
                <a:cs typeface="Raleway Bold"/>
                <a:sym typeface="Raleway Bold"/>
              </a:rPr>
              <a:t>booking_status: Flag indicating if the booking was canceled or not.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714020">
            <a:off x="11842312" y="1609475"/>
            <a:ext cx="5382787" cy="3043722"/>
          </a:xfrm>
          <a:custGeom>
            <a:avLst/>
            <a:gdLst/>
            <a:ahLst/>
            <a:cxnLst/>
            <a:rect r="r" b="b" t="t" l="l"/>
            <a:pathLst>
              <a:path h="3043722" w="5382787">
                <a:moveTo>
                  <a:pt x="0" y="0"/>
                </a:moveTo>
                <a:lnTo>
                  <a:pt x="5382787" y="0"/>
                </a:lnTo>
                <a:lnTo>
                  <a:pt x="5382787" y="3043722"/>
                </a:lnTo>
                <a:lnTo>
                  <a:pt x="0" y="3043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2823" y="3876961"/>
            <a:ext cx="16962355" cy="3660649"/>
          </a:xfrm>
          <a:prstGeom prst="rect">
            <a:avLst/>
          </a:prstGeom>
        </p:spPr>
        <p:txBody>
          <a:bodyPr anchor="t" rtlCol="false" tIns="0" lIns="0" bIns="0" rIns="0">
            <a:spAutoFit/>
          </a:bodyPr>
          <a:lstStyle/>
          <a:p>
            <a:pPr algn="l" marL="0" indent="0" lvl="0">
              <a:lnSpc>
                <a:spcPts val="5111"/>
              </a:lnSpc>
            </a:pPr>
            <a:r>
              <a:rPr lang="en-US" b="true" sz="3599">
                <a:solidFill>
                  <a:srgbClr val="00694C"/>
                </a:solidFill>
                <a:latin typeface="Raleway Semi-Bold"/>
                <a:ea typeface="Raleway Semi-Bold"/>
                <a:cs typeface="Raleway Semi-Bold"/>
                <a:sym typeface="Raleway Semi-Bold"/>
              </a:rPr>
              <a:t>Nevertheless, the question still stands:</a:t>
            </a:r>
          </a:p>
          <a:p>
            <a:pPr algn="l" marL="0" indent="0" lvl="0">
              <a:lnSpc>
                <a:spcPts val="5111"/>
              </a:lnSpc>
            </a:pPr>
            <a:r>
              <a:rPr lang="en-US" b="true" sz="3599">
                <a:solidFill>
                  <a:srgbClr val="00694C"/>
                </a:solidFill>
                <a:latin typeface="Raleway Semi-Bold"/>
                <a:ea typeface="Raleway Semi-Bold"/>
                <a:cs typeface="Raleway Semi-Bold"/>
                <a:sym typeface="Raleway Semi-Bold"/>
              </a:rPr>
              <a:t>How do these features affect the status of the booking? Do elements like the number of guests, lead time, or room type have an influence?</a:t>
            </a:r>
          </a:p>
          <a:p>
            <a:pPr algn="l" marL="0" indent="0" lvl="0">
              <a:lnSpc>
                <a:spcPts val="5111"/>
              </a:lnSpc>
            </a:pPr>
          </a:p>
          <a:p>
            <a:pPr algn="l">
              <a:lnSpc>
                <a:spcPts val="4259"/>
              </a:lnSpc>
            </a:pPr>
            <a:r>
              <a:rPr lang="en-US" sz="2999" b="true">
                <a:solidFill>
                  <a:srgbClr val="00694C"/>
                </a:solidFill>
                <a:latin typeface="Raleway Semi-Bold"/>
                <a:ea typeface="Raleway Semi-Bold"/>
                <a:cs typeface="Raleway Semi-Bold"/>
                <a:sym typeface="Raleway Semi-Bold"/>
              </a:rPr>
              <a:t>As a proactive measure, we have begun creating visualizations to assist us in tackling these issues.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DAGeKz6jVEU</dc:identifier>
  <dcterms:modified xsi:type="dcterms:W3CDTF">2011-08-01T06:04:30Z</dcterms:modified>
  <cp:revision>1</cp:revision>
  <dc:title>Cellula First Task</dc:title>
</cp:coreProperties>
</file>